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1" r:id="rId3"/>
    <p:sldId id="267" r:id="rId4"/>
    <p:sldId id="266" r:id="rId5"/>
    <p:sldId id="270" r:id="rId6"/>
    <p:sldId id="264" r:id="rId7"/>
    <p:sldId id="269" r:id="rId8"/>
    <p:sldId id="286" r:id="rId9"/>
    <p:sldId id="268" r:id="rId10"/>
    <p:sldId id="276" r:id="rId11"/>
    <p:sldId id="275" r:id="rId12"/>
    <p:sldId id="274" r:id="rId13"/>
    <p:sldId id="273" r:id="rId14"/>
    <p:sldId id="272" r:id="rId15"/>
    <p:sldId id="279" r:id="rId16"/>
    <p:sldId id="278" r:id="rId17"/>
    <p:sldId id="277" r:id="rId18"/>
    <p:sldId id="282" r:id="rId19"/>
    <p:sldId id="280" r:id="rId20"/>
    <p:sldId id="287" r:id="rId21"/>
    <p:sldId id="288" r:id="rId22"/>
    <p:sldId id="289" r:id="rId23"/>
    <p:sldId id="281" r:id="rId24"/>
    <p:sldId id="283" r:id="rId25"/>
    <p:sldId id="284" r:id="rId26"/>
    <p:sldId id="285" r:id="rId27"/>
    <p:sldId id="26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37632-D41D-4916-B102-5B2B5E58C399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349B285-57A6-4720-B0D9-A3E64B0C293F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1.Установочный педсовет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84B7F3-1E19-4EE0-B26E-57EE6AB6DAC7}" type="parTrans" cxnId="{B2631E86-64B3-4EB4-BC48-4F68D5558B8E}">
      <dgm:prSet/>
      <dgm:spPr/>
      <dgm:t>
        <a:bodyPr/>
        <a:lstStyle/>
        <a:p>
          <a:endParaRPr lang="ru-RU"/>
        </a:p>
      </dgm:t>
    </dgm:pt>
    <dgm:pt modelId="{69BF367B-EA5F-4AD4-9B53-E1A4C0FB0C4D}" type="sibTrans" cxnId="{B2631E86-64B3-4EB4-BC48-4F68D5558B8E}">
      <dgm:prSet/>
      <dgm:spPr/>
      <dgm:t>
        <a:bodyPr/>
        <a:lstStyle/>
        <a:p>
          <a:endParaRPr lang="ru-RU"/>
        </a:p>
      </dgm:t>
    </dgm:pt>
    <dgm:pt modelId="{636713BF-5068-48FC-A1A1-36C66A47E8B2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2.Создание условий для полноценного физического и психического здоровья детей в ДОУ.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78FDDE-06A8-4EF2-9599-A092AC2BF891}" type="parTrans" cxnId="{2187A583-A832-4C78-9D41-3C3584DEFBFC}">
      <dgm:prSet/>
      <dgm:spPr/>
      <dgm:t>
        <a:bodyPr/>
        <a:lstStyle/>
        <a:p>
          <a:endParaRPr lang="ru-RU"/>
        </a:p>
      </dgm:t>
    </dgm:pt>
    <dgm:pt modelId="{2EE8E4B7-2C8B-4C31-A049-4C4C513DE0B4}" type="sibTrans" cxnId="{2187A583-A832-4C78-9D41-3C3584DEFBFC}">
      <dgm:prSet/>
      <dgm:spPr/>
      <dgm:t>
        <a:bodyPr/>
        <a:lstStyle/>
        <a:p>
          <a:endParaRPr lang="ru-RU"/>
        </a:p>
      </dgm:t>
    </dgm:pt>
    <dgm:pt modelId="{D4B7492E-11C5-4F9D-8AA3-1B94DF34253E}">
      <dgm:prSet phldrT="[Текст]" custT="1"/>
      <dgm:spPr/>
      <dgm:t>
        <a:bodyPr/>
        <a:lstStyle/>
        <a:p>
          <a:r>
            <a:rPr lang="ru-RU" sz="28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</a:t>
          </a:r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Условия осуществления позитивной социализации детей в ДОУ в соответствии с ФГОС.</a:t>
          </a:r>
          <a:endParaRPr lang="ru-RU" sz="2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94D188-F271-4AE4-9EE6-00AEBDC73723}" type="parTrans" cxnId="{B0948997-7AEC-4D0C-89D8-28E9FCC82B2C}">
      <dgm:prSet/>
      <dgm:spPr/>
      <dgm:t>
        <a:bodyPr/>
        <a:lstStyle/>
        <a:p>
          <a:endParaRPr lang="ru-RU"/>
        </a:p>
      </dgm:t>
    </dgm:pt>
    <dgm:pt modelId="{847B148F-72D5-46C8-9A7A-773B8CF6F490}" type="sibTrans" cxnId="{B0948997-7AEC-4D0C-89D8-28E9FCC82B2C}">
      <dgm:prSet/>
      <dgm:spPr/>
      <dgm:t>
        <a:bodyPr/>
        <a:lstStyle/>
        <a:p>
          <a:endParaRPr lang="ru-RU"/>
        </a:p>
      </dgm:t>
    </dgm:pt>
    <dgm:pt modelId="{D7D3AED9-29E7-4FDF-B2E8-33B167FFA434}">
      <dgm:prSet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4.Итоговый педсовет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9D0A0D-A204-4D92-BA6E-155A621E6E76}" type="parTrans" cxnId="{56245264-4D65-49D5-BA69-B53F4BDB3A75}">
      <dgm:prSet/>
      <dgm:spPr/>
      <dgm:t>
        <a:bodyPr/>
        <a:lstStyle/>
        <a:p>
          <a:endParaRPr lang="ru-RU"/>
        </a:p>
      </dgm:t>
    </dgm:pt>
    <dgm:pt modelId="{1835D7CD-D869-4E5F-AA6F-B6D501DB4ECA}" type="sibTrans" cxnId="{56245264-4D65-49D5-BA69-B53F4BDB3A75}">
      <dgm:prSet/>
      <dgm:spPr/>
      <dgm:t>
        <a:bodyPr/>
        <a:lstStyle/>
        <a:p>
          <a:endParaRPr lang="ru-RU"/>
        </a:p>
      </dgm:t>
    </dgm:pt>
    <dgm:pt modelId="{4ACABA27-173E-44D3-B568-1225EFF18A51}" type="pres">
      <dgm:prSet presAssocID="{8F037632-D41D-4916-B102-5B2B5E58C3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F6D7AA-27C2-4807-A730-55EC0461EE23}" type="pres">
      <dgm:prSet presAssocID="{A349B285-57A6-4720-B0D9-A3E64B0C293F}" presName="parentLin" presStyleCnt="0"/>
      <dgm:spPr/>
      <dgm:t>
        <a:bodyPr/>
        <a:lstStyle/>
        <a:p>
          <a:endParaRPr lang="ru-RU"/>
        </a:p>
      </dgm:t>
    </dgm:pt>
    <dgm:pt modelId="{06CEC622-4AC4-4499-8C86-800D043FB040}" type="pres">
      <dgm:prSet presAssocID="{A349B285-57A6-4720-B0D9-A3E64B0C293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59F5D6A-EC84-4C10-A4BE-CB204C5BCFE5}" type="pres">
      <dgm:prSet presAssocID="{A349B285-57A6-4720-B0D9-A3E64B0C293F}" presName="parentText" presStyleLbl="node1" presStyleIdx="0" presStyleCnt="4" custLinFactNeighborX="16667" custLinFactNeighborY="1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7A11C-9A02-4C68-A1E3-765BFCB2C8EA}" type="pres">
      <dgm:prSet presAssocID="{A349B285-57A6-4720-B0D9-A3E64B0C293F}" presName="negativeSpace" presStyleCnt="0"/>
      <dgm:spPr/>
      <dgm:t>
        <a:bodyPr/>
        <a:lstStyle/>
        <a:p>
          <a:endParaRPr lang="ru-RU"/>
        </a:p>
      </dgm:t>
    </dgm:pt>
    <dgm:pt modelId="{CFBA8164-4083-46C6-ABCA-AA416DA9C507}" type="pres">
      <dgm:prSet presAssocID="{A349B285-57A6-4720-B0D9-A3E64B0C293F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61EE4-2EA1-40D0-9EC6-CE848CACBCB3}" type="pres">
      <dgm:prSet presAssocID="{69BF367B-EA5F-4AD4-9B53-E1A4C0FB0C4D}" presName="spaceBetweenRectangles" presStyleCnt="0"/>
      <dgm:spPr/>
      <dgm:t>
        <a:bodyPr/>
        <a:lstStyle/>
        <a:p>
          <a:endParaRPr lang="ru-RU"/>
        </a:p>
      </dgm:t>
    </dgm:pt>
    <dgm:pt modelId="{3ED44564-5F8A-4AEA-BCDF-FF44D8F54D0E}" type="pres">
      <dgm:prSet presAssocID="{636713BF-5068-48FC-A1A1-36C66A47E8B2}" presName="parentLin" presStyleCnt="0"/>
      <dgm:spPr/>
      <dgm:t>
        <a:bodyPr/>
        <a:lstStyle/>
        <a:p>
          <a:endParaRPr lang="ru-RU"/>
        </a:p>
      </dgm:t>
    </dgm:pt>
    <dgm:pt modelId="{C2E5DA4B-FD80-4DC2-A662-5D341F94023E}" type="pres">
      <dgm:prSet presAssocID="{636713BF-5068-48FC-A1A1-36C66A47E8B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663CF44-96DE-4596-96F3-26C68E92D6B8}" type="pres">
      <dgm:prSet presAssocID="{636713BF-5068-48FC-A1A1-36C66A47E8B2}" presName="parentText" presStyleLbl="node1" presStyleIdx="1" presStyleCnt="4" custScaleX="142256" custScaleY="2003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94CFE-FDA9-4854-B3A2-32DE5E6BBE5A}" type="pres">
      <dgm:prSet presAssocID="{636713BF-5068-48FC-A1A1-36C66A47E8B2}" presName="negativeSpace" presStyleCnt="0"/>
      <dgm:spPr/>
      <dgm:t>
        <a:bodyPr/>
        <a:lstStyle/>
        <a:p>
          <a:endParaRPr lang="ru-RU"/>
        </a:p>
      </dgm:t>
    </dgm:pt>
    <dgm:pt modelId="{36345EB2-F78E-43AF-960F-F483BE7734AB}" type="pres">
      <dgm:prSet presAssocID="{636713BF-5068-48FC-A1A1-36C66A47E8B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4C7D5-1FEC-4412-9B38-BDB813544611}" type="pres">
      <dgm:prSet presAssocID="{2EE8E4B7-2C8B-4C31-A049-4C4C513DE0B4}" presName="spaceBetweenRectangles" presStyleCnt="0"/>
      <dgm:spPr/>
      <dgm:t>
        <a:bodyPr/>
        <a:lstStyle/>
        <a:p>
          <a:endParaRPr lang="ru-RU"/>
        </a:p>
      </dgm:t>
    </dgm:pt>
    <dgm:pt modelId="{26F82E10-B27A-493D-BB65-5AA5D40B5441}" type="pres">
      <dgm:prSet presAssocID="{D4B7492E-11C5-4F9D-8AA3-1B94DF34253E}" presName="parentLin" presStyleCnt="0"/>
      <dgm:spPr/>
      <dgm:t>
        <a:bodyPr/>
        <a:lstStyle/>
        <a:p>
          <a:endParaRPr lang="ru-RU"/>
        </a:p>
      </dgm:t>
    </dgm:pt>
    <dgm:pt modelId="{9CFB560B-B57B-4264-9BE6-4AC2F13B6098}" type="pres">
      <dgm:prSet presAssocID="{D4B7492E-11C5-4F9D-8AA3-1B94DF34253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39C16197-B553-4D8E-8EF5-B466173B8E15}" type="pres">
      <dgm:prSet presAssocID="{D4B7492E-11C5-4F9D-8AA3-1B94DF34253E}" presName="parentText" presStyleLbl="node1" presStyleIdx="2" presStyleCnt="4" custScaleX="135432" custScaleY="229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049D4-10A3-40FE-873A-BA021C901D75}" type="pres">
      <dgm:prSet presAssocID="{D4B7492E-11C5-4F9D-8AA3-1B94DF34253E}" presName="negativeSpace" presStyleCnt="0"/>
      <dgm:spPr/>
      <dgm:t>
        <a:bodyPr/>
        <a:lstStyle/>
        <a:p>
          <a:endParaRPr lang="ru-RU"/>
        </a:p>
      </dgm:t>
    </dgm:pt>
    <dgm:pt modelId="{DE623F27-7110-48B8-A4C5-7C33A39DE87D}" type="pres">
      <dgm:prSet presAssocID="{D4B7492E-11C5-4F9D-8AA3-1B94DF34253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85288-2E83-4FE2-9BA9-220CEA464602}" type="pres">
      <dgm:prSet presAssocID="{847B148F-72D5-46C8-9A7A-773B8CF6F490}" presName="spaceBetweenRectangles" presStyleCnt="0"/>
      <dgm:spPr/>
      <dgm:t>
        <a:bodyPr/>
        <a:lstStyle/>
        <a:p>
          <a:endParaRPr lang="ru-RU"/>
        </a:p>
      </dgm:t>
    </dgm:pt>
    <dgm:pt modelId="{6F0F668C-B149-4A37-989B-5F63BDDBCCC1}" type="pres">
      <dgm:prSet presAssocID="{D7D3AED9-29E7-4FDF-B2E8-33B167FFA434}" presName="parentLin" presStyleCnt="0"/>
      <dgm:spPr/>
    </dgm:pt>
    <dgm:pt modelId="{8EA139D4-AC42-4F20-ABF2-4CB74C96C7F2}" type="pres">
      <dgm:prSet presAssocID="{D7D3AED9-29E7-4FDF-B2E8-33B167FFA43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226D2C1-645A-4047-B573-48A4C2103D44}" type="pres">
      <dgm:prSet presAssocID="{D7D3AED9-29E7-4FDF-B2E8-33B167FFA4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345FF-240B-45CE-A6B7-EF1997C9A868}" type="pres">
      <dgm:prSet presAssocID="{D7D3AED9-29E7-4FDF-B2E8-33B167FFA434}" presName="negativeSpace" presStyleCnt="0"/>
      <dgm:spPr/>
    </dgm:pt>
    <dgm:pt modelId="{605F92FE-1990-40DE-9B4E-480924476840}" type="pres">
      <dgm:prSet presAssocID="{D7D3AED9-29E7-4FDF-B2E8-33B167FFA43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559AAD4-668C-4B7F-891B-24AA31EDAFA8}" type="presOf" srcId="{A349B285-57A6-4720-B0D9-A3E64B0C293F}" destId="{D59F5D6A-EC84-4C10-A4BE-CB204C5BCFE5}" srcOrd="1" destOrd="0" presId="urn:microsoft.com/office/officeart/2005/8/layout/list1"/>
    <dgm:cxn modelId="{8DD2F106-5C79-4279-AA33-9E50F2B700E5}" type="presOf" srcId="{D4B7492E-11C5-4F9D-8AA3-1B94DF34253E}" destId="{39C16197-B553-4D8E-8EF5-B466173B8E15}" srcOrd="1" destOrd="0" presId="urn:microsoft.com/office/officeart/2005/8/layout/list1"/>
    <dgm:cxn modelId="{6B5E880C-D9D3-4B9A-A964-AA2B3D34B99B}" type="presOf" srcId="{A349B285-57A6-4720-B0D9-A3E64B0C293F}" destId="{06CEC622-4AC4-4499-8C86-800D043FB040}" srcOrd="0" destOrd="0" presId="urn:microsoft.com/office/officeart/2005/8/layout/list1"/>
    <dgm:cxn modelId="{B2631E86-64B3-4EB4-BC48-4F68D5558B8E}" srcId="{8F037632-D41D-4916-B102-5B2B5E58C399}" destId="{A349B285-57A6-4720-B0D9-A3E64B0C293F}" srcOrd="0" destOrd="0" parTransId="{2B84B7F3-1E19-4EE0-B26E-57EE6AB6DAC7}" sibTransId="{69BF367B-EA5F-4AD4-9B53-E1A4C0FB0C4D}"/>
    <dgm:cxn modelId="{45ECAABB-829B-48F4-A215-6C666D2066D2}" type="presOf" srcId="{636713BF-5068-48FC-A1A1-36C66A47E8B2}" destId="{C2E5DA4B-FD80-4DC2-A662-5D341F94023E}" srcOrd="0" destOrd="0" presId="urn:microsoft.com/office/officeart/2005/8/layout/list1"/>
    <dgm:cxn modelId="{2187A583-A832-4C78-9D41-3C3584DEFBFC}" srcId="{8F037632-D41D-4916-B102-5B2B5E58C399}" destId="{636713BF-5068-48FC-A1A1-36C66A47E8B2}" srcOrd="1" destOrd="0" parTransId="{A378FDDE-06A8-4EF2-9599-A092AC2BF891}" sibTransId="{2EE8E4B7-2C8B-4C31-A049-4C4C513DE0B4}"/>
    <dgm:cxn modelId="{29AF0BD2-5ED3-4003-86F7-843856A797F2}" type="presOf" srcId="{8F037632-D41D-4916-B102-5B2B5E58C399}" destId="{4ACABA27-173E-44D3-B568-1225EFF18A51}" srcOrd="0" destOrd="0" presId="urn:microsoft.com/office/officeart/2005/8/layout/list1"/>
    <dgm:cxn modelId="{A4963EC2-D77A-43BF-80F2-59F5926795A1}" type="presOf" srcId="{636713BF-5068-48FC-A1A1-36C66A47E8B2}" destId="{8663CF44-96DE-4596-96F3-26C68E92D6B8}" srcOrd="1" destOrd="0" presId="urn:microsoft.com/office/officeart/2005/8/layout/list1"/>
    <dgm:cxn modelId="{6E4506A7-8054-4B1F-AAAA-7652F848E2C5}" type="presOf" srcId="{D7D3AED9-29E7-4FDF-B2E8-33B167FFA434}" destId="{D226D2C1-645A-4047-B573-48A4C2103D44}" srcOrd="1" destOrd="0" presId="urn:microsoft.com/office/officeart/2005/8/layout/list1"/>
    <dgm:cxn modelId="{B0948997-7AEC-4D0C-89D8-28E9FCC82B2C}" srcId="{8F037632-D41D-4916-B102-5B2B5E58C399}" destId="{D4B7492E-11C5-4F9D-8AA3-1B94DF34253E}" srcOrd="2" destOrd="0" parTransId="{5194D188-F271-4AE4-9EE6-00AEBDC73723}" sibTransId="{847B148F-72D5-46C8-9A7A-773B8CF6F490}"/>
    <dgm:cxn modelId="{56245264-4D65-49D5-BA69-B53F4BDB3A75}" srcId="{8F037632-D41D-4916-B102-5B2B5E58C399}" destId="{D7D3AED9-29E7-4FDF-B2E8-33B167FFA434}" srcOrd="3" destOrd="0" parTransId="{659D0A0D-A204-4D92-BA6E-155A621E6E76}" sibTransId="{1835D7CD-D869-4E5F-AA6F-B6D501DB4ECA}"/>
    <dgm:cxn modelId="{F7246036-3A94-43D8-836F-2F68ED402BF9}" type="presOf" srcId="{D4B7492E-11C5-4F9D-8AA3-1B94DF34253E}" destId="{9CFB560B-B57B-4264-9BE6-4AC2F13B6098}" srcOrd="0" destOrd="0" presId="urn:microsoft.com/office/officeart/2005/8/layout/list1"/>
    <dgm:cxn modelId="{942DCE84-589F-42CE-A9C1-C975C4752A0B}" type="presOf" srcId="{D7D3AED9-29E7-4FDF-B2E8-33B167FFA434}" destId="{8EA139D4-AC42-4F20-ABF2-4CB74C96C7F2}" srcOrd="0" destOrd="0" presId="urn:microsoft.com/office/officeart/2005/8/layout/list1"/>
    <dgm:cxn modelId="{57E2DA5E-A6EC-47DC-8B58-19292DED569D}" type="presParOf" srcId="{4ACABA27-173E-44D3-B568-1225EFF18A51}" destId="{E8F6D7AA-27C2-4807-A730-55EC0461EE23}" srcOrd="0" destOrd="0" presId="urn:microsoft.com/office/officeart/2005/8/layout/list1"/>
    <dgm:cxn modelId="{9D180391-078C-4310-821B-0FCC21565D6B}" type="presParOf" srcId="{E8F6D7AA-27C2-4807-A730-55EC0461EE23}" destId="{06CEC622-4AC4-4499-8C86-800D043FB040}" srcOrd="0" destOrd="0" presId="urn:microsoft.com/office/officeart/2005/8/layout/list1"/>
    <dgm:cxn modelId="{C4CB4101-F9DF-44B2-892D-EC0DB768E73A}" type="presParOf" srcId="{E8F6D7AA-27C2-4807-A730-55EC0461EE23}" destId="{D59F5D6A-EC84-4C10-A4BE-CB204C5BCFE5}" srcOrd="1" destOrd="0" presId="urn:microsoft.com/office/officeart/2005/8/layout/list1"/>
    <dgm:cxn modelId="{CAF58CFD-2205-41E8-9B32-C906BF38CA15}" type="presParOf" srcId="{4ACABA27-173E-44D3-B568-1225EFF18A51}" destId="{1A27A11C-9A02-4C68-A1E3-765BFCB2C8EA}" srcOrd="1" destOrd="0" presId="urn:microsoft.com/office/officeart/2005/8/layout/list1"/>
    <dgm:cxn modelId="{BE9FE2F2-A42E-4601-A286-AD9027F81BE8}" type="presParOf" srcId="{4ACABA27-173E-44D3-B568-1225EFF18A51}" destId="{CFBA8164-4083-46C6-ABCA-AA416DA9C507}" srcOrd="2" destOrd="0" presId="urn:microsoft.com/office/officeart/2005/8/layout/list1"/>
    <dgm:cxn modelId="{08ED49DB-D56F-4077-B4D7-CA0A22AD9DBF}" type="presParOf" srcId="{4ACABA27-173E-44D3-B568-1225EFF18A51}" destId="{3E861EE4-2EA1-40D0-9EC6-CE848CACBCB3}" srcOrd="3" destOrd="0" presId="urn:microsoft.com/office/officeart/2005/8/layout/list1"/>
    <dgm:cxn modelId="{423D1371-8DBE-4EEF-B9EF-6B5C8CC4C282}" type="presParOf" srcId="{4ACABA27-173E-44D3-B568-1225EFF18A51}" destId="{3ED44564-5F8A-4AEA-BCDF-FF44D8F54D0E}" srcOrd="4" destOrd="0" presId="urn:microsoft.com/office/officeart/2005/8/layout/list1"/>
    <dgm:cxn modelId="{835CD766-9C82-4380-A090-662F6569E7CD}" type="presParOf" srcId="{3ED44564-5F8A-4AEA-BCDF-FF44D8F54D0E}" destId="{C2E5DA4B-FD80-4DC2-A662-5D341F94023E}" srcOrd="0" destOrd="0" presId="urn:microsoft.com/office/officeart/2005/8/layout/list1"/>
    <dgm:cxn modelId="{03BC07B8-0E5E-4447-A3FD-553CB805D334}" type="presParOf" srcId="{3ED44564-5F8A-4AEA-BCDF-FF44D8F54D0E}" destId="{8663CF44-96DE-4596-96F3-26C68E92D6B8}" srcOrd="1" destOrd="0" presId="urn:microsoft.com/office/officeart/2005/8/layout/list1"/>
    <dgm:cxn modelId="{DC9E5CB8-0781-4FD0-86DB-22CB6D61CD90}" type="presParOf" srcId="{4ACABA27-173E-44D3-B568-1225EFF18A51}" destId="{00A94CFE-FDA9-4854-B3A2-32DE5E6BBE5A}" srcOrd="5" destOrd="0" presId="urn:microsoft.com/office/officeart/2005/8/layout/list1"/>
    <dgm:cxn modelId="{190F8997-27EF-40B7-B9F5-EC1E3BD76D6C}" type="presParOf" srcId="{4ACABA27-173E-44D3-B568-1225EFF18A51}" destId="{36345EB2-F78E-43AF-960F-F483BE7734AB}" srcOrd="6" destOrd="0" presId="urn:microsoft.com/office/officeart/2005/8/layout/list1"/>
    <dgm:cxn modelId="{4508EF4F-DA7E-44B1-9664-1AE0CE5B5B0E}" type="presParOf" srcId="{4ACABA27-173E-44D3-B568-1225EFF18A51}" destId="{E964C7D5-1FEC-4412-9B38-BDB813544611}" srcOrd="7" destOrd="0" presId="urn:microsoft.com/office/officeart/2005/8/layout/list1"/>
    <dgm:cxn modelId="{A647AE57-9AF9-491F-9560-BE8507DCE936}" type="presParOf" srcId="{4ACABA27-173E-44D3-B568-1225EFF18A51}" destId="{26F82E10-B27A-493D-BB65-5AA5D40B5441}" srcOrd="8" destOrd="0" presId="urn:microsoft.com/office/officeart/2005/8/layout/list1"/>
    <dgm:cxn modelId="{A3E2876A-FF07-4630-BDBC-8ABD873D1086}" type="presParOf" srcId="{26F82E10-B27A-493D-BB65-5AA5D40B5441}" destId="{9CFB560B-B57B-4264-9BE6-4AC2F13B6098}" srcOrd="0" destOrd="0" presId="urn:microsoft.com/office/officeart/2005/8/layout/list1"/>
    <dgm:cxn modelId="{7F475D64-7FCE-492E-AE2F-38327699FDC8}" type="presParOf" srcId="{26F82E10-B27A-493D-BB65-5AA5D40B5441}" destId="{39C16197-B553-4D8E-8EF5-B466173B8E15}" srcOrd="1" destOrd="0" presId="urn:microsoft.com/office/officeart/2005/8/layout/list1"/>
    <dgm:cxn modelId="{60304111-3475-48C2-A858-26293639C171}" type="presParOf" srcId="{4ACABA27-173E-44D3-B568-1225EFF18A51}" destId="{C8C049D4-10A3-40FE-873A-BA021C901D75}" srcOrd="9" destOrd="0" presId="urn:microsoft.com/office/officeart/2005/8/layout/list1"/>
    <dgm:cxn modelId="{9F16E06B-D7DA-41F1-A193-5B01ADE5BB57}" type="presParOf" srcId="{4ACABA27-173E-44D3-B568-1225EFF18A51}" destId="{DE623F27-7110-48B8-A4C5-7C33A39DE87D}" srcOrd="10" destOrd="0" presId="urn:microsoft.com/office/officeart/2005/8/layout/list1"/>
    <dgm:cxn modelId="{91D6323F-2BDA-46C8-818A-6F24EC59BC1E}" type="presParOf" srcId="{4ACABA27-173E-44D3-B568-1225EFF18A51}" destId="{20685288-2E83-4FE2-9BA9-220CEA464602}" srcOrd="11" destOrd="0" presId="urn:microsoft.com/office/officeart/2005/8/layout/list1"/>
    <dgm:cxn modelId="{D71706BF-7948-4CC2-8878-7F8A88CFB936}" type="presParOf" srcId="{4ACABA27-173E-44D3-B568-1225EFF18A51}" destId="{6F0F668C-B149-4A37-989B-5F63BDDBCCC1}" srcOrd="12" destOrd="0" presId="urn:microsoft.com/office/officeart/2005/8/layout/list1"/>
    <dgm:cxn modelId="{FFCB71B4-8536-4A32-95B6-8368CE30CEEA}" type="presParOf" srcId="{6F0F668C-B149-4A37-989B-5F63BDDBCCC1}" destId="{8EA139D4-AC42-4F20-ABF2-4CB74C96C7F2}" srcOrd="0" destOrd="0" presId="urn:microsoft.com/office/officeart/2005/8/layout/list1"/>
    <dgm:cxn modelId="{46B8219C-33AC-4C9F-8329-812FCEF802F5}" type="presParOf" srcId="{6F0F668C-B149-4A37-989B-5F63BDDBCCC1}" destId="{D226D2C1-645A-4047-B573-48A4C2103D44}" srcOrd="1" destOrd="0" presId="urn:microsoft.com/office/officeart/2005/8/layout/list1"/>
    <dgm:cxn modelId="{1305D880-ADD1-40DF-9731-1B56F6C55DD8}" type="presParOf" srcId="{4ACABA27-173E-44D3-B568-1225EFF18A51}" destId="{37A345FF-240B-45CE-A6B7-EF1997C9A868}" srcOrd="13" destOrd="0" presId="urn:microsoft.com/office/officeart/2005/8/layout/list1"/>
    <dgm:cxn modelId="{FE967DF9-55DE-4EAC-8F32-29562CAEF9D3}" type="presParOf" srcId="{4ACABA27-173E-44D3-B568-1225EFF18A51}" destId="{605F92FE-1990-40DE-9B4E-480924476840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Аналитический отчет о проделанной работе в старшей-логопедической группе</a:t>
            </a:r>
          </a:p>
          <a:p>
            <a:pPr algn="ctr"/>
            <a:r>
              <a:rPr lang="ru-RU" sz="4000" dirty="0" smtClean="0">
                <a:latin typeface="Monotype Corsiva" pitchFamily="66" charset="0"/>
              </a:rPr>
              <a:t> МБДОУ </a:t>
            </a:r>
            <a:r>
              <a:rPr lang="ru-RU" sz="4000" dirty="0" err="1" smtClean="0">
                <a:latin typeface="Monotype Corsiva" pitchFamily="66" charset="0"/>
              </a:rPr>
              <a:t>д</a:t>
            </a:r>
            <a:r>
              <a:rPr lang="ru-RU" sz="4000" dirty="0" smtClean="0">
                <a:latin typeface="Monotype Corsiva" pitchFamily="66" charset="0"/>
              </a:rPr>
              <a:t>/с «Сказка» за 2017-2018г.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8" name="Picture 2" descr="http://skazka-7.ru/images/thumbnails/images/Scan001-200x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357430"/>
            <a:ext cx="2173974" cy="3239220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F:\Scan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2171233" cy="324036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8596" y="5786454"/>
            <a:ext cx="828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Воспитатели: Ляхова Ю.А. Исаева Е.В.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Учитель-логопед: Бородина Н.С.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026" name="Picture 2" descr="E:\Фото для Лены\Scan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357430"/>
            <a:ext cx="2194496" cy="32734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85728"/>
            <a:ext cx="8858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latin typeface="Monotype Corsiva" pitchFamily="66" charset="0"/>
              </a:rPr>
              <a:t>Познавательно-речевое занятие «Космос»</a:t>
            </a:r>
            <a:endParaRPr lang="ru-RU" sz="28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050" name="Picture 2" descr="E:\открытое ПДДД\IMG_3661.JPG"/>
          <p:cNvPicPr>
            <a:picLocks noChangeAspect="1" noChangeArrowheads="1"/>
          </p:cNvPicPr>
          <p:nvPr/>
        </p:nvPicPr>
        <p:blipFill>
          <a:blip r:embed="rId3" cstate="print"/>
          <a:srcRect l="7153" t="6054" r="2209"/>
          <a:stretch>
            <a:fillRect/>
          </a:stretch>
        </p:blipFill>
        <p:spPr bwMode="auto">
          <a:xfrm>
            <a:off x="285720" y="4429132"/>
            <a:ext cx="2674063" cy="2078738"/>
          </a:xfrm>
          <a:prstGeom prst="rect">
            <a:avLst/>
          </a:prstGeom>
          <a:noFill/>
        </p:spPr>
      </p:pic>
      <p:pic>
        <p:nvPicPr>
          <p:cNvPr id="2051" name="Picture 3" descr="E:\открытое ПДДД\IMG_3668.JPG"/>
          <p:cNvPicPr>
            <a:picLocks noChangeAspect="1" noChangeArrowheads="1"/>
          </p:cNvPicPr>
          <p:nvPr/>
        </p:nvPicPr>
        <p:blipFill>
          <a:blip r:embed="rId4" cstate="print"/>
          <a:srcRect l="3308"/>
          <a:stretch>
            <a:fillRect/>
          </a:stretch>
        </p:blipFill>
        <p:spPr bwMode="auto">
          <a:xfrm>
            <a:off x="3286116" y="4429132"/>
            <a:ext cx="2742337" cy="2127113"/>
          </a:xfrm>
          <a:prstGeom prst="rect">
            <a:avLst/>
          </a:prstGeom>
          <a:noFill/>
        </p:spPr>
      </p:pic>
      <p:pic>
        <p:nvPicPr>
          <p:cNvPr id="2052" name="Picture 4" descr="E:\открытое ПДДД\IMG_3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1071546"/>
            <a:ext cx="2952770" cy="2214578"/>
          </a:xfrm>
          <a:prstGeom prst="rect">
            <a:avLst/>
          </a:prstGeom>
          <a:noFill/>
        </p:spPr>
      </p:pic>
      <p:pic>
        <p:nvPicPr>
          <p:cNvPr id="2053" name="Picture 5" descr="E:\открытое ПДДД\IMG_3690.JPG"/>
          <p:cNvPicPr>
            <a:picLocks noChangeAspect="1" noChangeArrowheads="1"/>
          </p:cNvPicPr>
          <p:nvPr/>
        </p:nvPicPr>
        <p:blipFill>
          <a:blip r:embed="rId6" cstate="print"/>
          <a:srcRect l="5505" r="561"/>
          <a:stretch>
            <a:fillRect/>
          </a:stretch>
        </p:blipFill>
        <p:spPr bwMode="auto">
          <a:xfrm>
            <a:off x="6357950" y="4429132"/>
            <a:ext cx="2554434" cy="2039549"/>
          </a:xfrm>
          <a:prstGeom prst="rect">
            <a:avLst/>
          </a:prstGeom>
          <a:noFill/>
        </p:spPr>
      </p:pic>
      <p:pic>
        <p:nvPicPr>
          <p:cNvPr id="2054" name="Picture 6" descr="E:\открытое ПДДД\IMG_37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88089" y="1312845"/>
            <a:ext cx="3073400" cy="2305050"/>
          </a:xfrm>
          <a:prstGeom prst="rect">
            <a:avLst/>
          </a:prstGeom>
          <a:noFill/>
        </p:spPr>
      </p:pic>
      <p:pic>
        <p:nvPicPr>
          <p:cNvPr id="2055" name="Picture 7" descr="E:\открытое ПДДД\IMG_3739.JPG"/>
          <p:cNvPicPr>
            <a:picLocks noChangeAspect="1" noChangeArrowheads="1"/>
          </p:cNvPicPr>
          <p:nvPr/>
        </p:nvPicPr>
        <p:blipFill>
          <a:blip r:embed="rId8" cstate="print"/>
          <a:srcRect l="18139" t="19238"/>
          <a:stretch>
            <a:fillRect/>
          </a:stretch>
        </p:blipFill>
        <p:spPr bwMode="auto">
          <a:xfrm>
            <a:off x="3571868" y="1142984"/>
            <a:ext cx="2859062" cy="2115518"/>
          </a:xfrm>
          <a:prstGeom prst="rect">
            <a:avLst/>
          </a:prstGeom>
          <a:noFill/>
        </p:spPr>
      </p:pic>
      <p:pic>
        <p:nvPicPr>
          <p:cNvPr id="2056" name="Picture 8" descr="E:\открытое ПДДД\IMG_3715.JPG"/>
          <p:cNvPicPr>
            <a:picLocks noChangeAspect="1" noChangeArrowheads="1"/>
          </p:cNvPicPr>
          <p:nvPr/>
        </p:nvPicPr>
        <p:blipFill>
          <a:blip r:embed="rId9" cstate="print"/>
          <a:srcRect l="4395" t="14844" r="6054"/>
          <a:stretch>
            <a:fillRect/>
          </a:stretch>
        </p:blipFill>
        <p:spPr bwMode="auto">
          <a:xfrm>
            <a:off x="1928794" y="2928934"/>
            <a:ext cx="2573310" cy="1835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0"/>
            <a:ext cx="70951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Участие в работе методического объединения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: 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endParaRPr lang="ru-RU" sz="3200" b="1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864352"/>
              </p:ext>
            </p:extLst>
          </p:nvPr>
        </p:nvGraphicFramePr>
        <p:xfrm>
          <a:off x="285720" y="1071546"/>
          <a:ext cx="8572560" cy="5325609"/>
        </p:xfrm>
        <a:graphic>
          <a:graphicData uri="http://schemas.openxmlformats.org/drawingml/2006/table">
            <a:tbl>
              <a:tblPr/>
              <a:tblGrid>
                <a:gridCol w="3786214"/>
                <a:gridCol w="4786346"/>
              </a:tblGrid>
              <a:tr h="604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Исаева Е.В.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«Педагоги-психологи»</a:t>
                      </a: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Ляхова Ю. А.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«Автомобиль - дорога - пешеход»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8299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«Разработка рабочей программы педагога-психолога» 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«Интеграция образовательных областей в работе с дошкольниками по внедрению устойчивых навыков безопасного поведения на дорогах в соответствии с требованиями ФГОС ДО»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40916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Консультация и презентация по теме: «Формы и методы организации работы педагогов с детьми с ОВЗ</a:t>
                      </a:r>
                    </a:p>
                    <a:p>
                      <a:endParaRPr lang="ru-RU" sz="180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«Создание информационной среды МБДОУ по обучению правилам дорожного движения</a:t>
                      </a:r>
                      <a:endParaRPr lang="ru-RU" sz="18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дошкольников и проведению профилактической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деятельности по ДДТТ »</a:t>
                      </a:r>
                      <a:endParaRPr lang="ru-RU" sz="18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6515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«Обзор программ для детей с ОВЗ, по разделу ОБЖ и ПДД» </a:t>
                      </a: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«ПДД  для детей дошкольников  с ОВЗ»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8807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Презентация о результатах деятельности за 2017-2018 учебный год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en-US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городской конкурс – фестиваль отрядов ЮПИД»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76747" y="404664"/>
            <a:ext cx="6146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Взаимодействие с родителями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4094989"/>
              </p:ext>
            </p:extLst>
          </p:nvPr>
        </p:nvGraphicFramePr>
        <p:xfrm>
          <a:off x="323527" y="1268761"/>
          <a:ext cx="8568954" cy="530235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856318"/>
                <a:gridCol w="2856318"/>
                <a:gridCol w="2856318"/>
              </a:tblGrid>
              <a:tr h="584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Формы работы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Ответственный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Количество за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Родительские собрания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Воспитатели, учитель-логопед</a:t>
                      </a:r>
                    </a:p>
                    <a:p>
                      <a:pPr algn="ctr"/>
                      <a:r>
                        <a:rPr lang="ru-RU" sz="2000" dirty="0" smtClean="0"/>
                        <a:t> педагог-психолог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Информационные уголки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Воспитатели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В течение года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25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Папки-передвижки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Воспитатели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 течение года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Анкетирование родителей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Воспитатели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60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Создание</a:t>
                      </a:r>
                      <a:r>
                        <a:rPr lang="ru-RU" sz="2000" baseline="0" dirty="0" smtClean="0"/>
                        <a:t> предметно-пространственной среды группы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Воспитатели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В течение года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752" y="357166"/>
            <a:ext cx="40347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Организационное родительское собрание на тему: «Организация коррекционного- педагогического процесса!»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2.Консультации на тему: «Причины речевых нарушений»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«Возрастные особенности, условия развития познавательных процессов» семинар-практикум.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Итоговое  родительское собрание. 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143404" cy="310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логопеды 2017-18\пдд зимнее украшение\IMG_1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2381170" cy="1785950"/>
          </a:xfrm>
          <a:prstGeom prst="rect">
            <a:avLst/>
          </a:prstGeom>
          <a:noFill/>
        </p:spPr>
      </p:pic>
      <p:pic>
        <p:nvPicPr>
          <p:cNvPr id="10" name="Рисунок 9" descr="E:\141___04\IMG_3551.JPG"/>
          <p:cNvPicPr/>
          <p:nvPr/>
        </p:nvPicPr>
        <p:blipFill>
          <a:blip r:embed="rId5" cstate="print"/>
          <a:srcRect l="14045" t="1721" r="12001" b="956"/>
          <a:stretch>
            <a:fillRect/>
          </a:stretch>
        </p:blipFill>
        <p:spPr bwMode="auto">
          <a:xfrm>
            <a:off x="2285984" y="4286256"/>
            <a:ext cx="2236697" cy="22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1429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Наши проекты: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«Все профессии-важны, все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</a:rPr>
              <a:t>профессии-нужны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User\логопеды 2017-18\проект-профессии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1500198" cy="2237733"/>
          </a:xfrm>
          <a:prstGeom prst="rect">
            <a:avLst/>
          </a:prstGeom>
          <a:noFill/>
        </p:spPr>
      </p:pic>
      <p:pic>
        <p:nvPicPr>
          <p:cNvPr id="4099" name="Picture 3" descr="C:\Users\User\логопеды 2017-18\проект-профессии\5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643446"/>
            <a:ext cx="3033716" cy="1871238"/>
          </a:xfrm>
          <a:prstGeom prst="rect">
            <a:avLst/>
          </a:prstGeom>
          <a:noFill/>
        </p:spPr>
      </p:pic>
      <p:pic>
        <p:nvPicPr>
          <p:cNvPr id="4100" name="Picture 4" descr="C:\Users\User\логопеды 2017-18\проект-профессии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786058"/>
            <a:ext cx="2385658" cy="1554154"/>
          </a:xfrm>
          <a:prstGeom prst="rect">
            <a:avLst/>
          </a:prstGeom>
          <a:noFill/>
        </p:spPr>
      </p:pic>
      <p:pic>
        <p:nvPicPr>
          <p:cNvPr id="4101" name="Picture 5" descr="C:\Users\User\логопеды 2017-18\проект-профессии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714884"/>
            <a:ext cx="2342528" cy="1773238"/>
          </a:xfrm>
          <a:prstGeom prst="rect">
            <a:avLst/>
          </a:prstGeom>
          <a:noFill/>
        </p:spPr>
      </p:pic>
      <p:pic>
        <p:nvPicPr>
          <p:cNvPr id="4102" name="Picture 6" descr="C:\Users\User\логопеды 2017-18\проект-профессии\20171116_132342.jpg"/>
          <p:cNvPicPr>
            <a:picLocks noChangeAspect="1" noChangeArrowheads="1"/>
          </p:cNvPicPr>
          <p:nvPr/>
        </p:nvPicPr>
        <p:blipFill>
          <a:blip r:embed="rId7" cstate="print"/>
          <a:srcRect t="20452"/>
          <a:stretch>
            <a:fillRect/>
          </a:stretch>
        </p:blipFill>
        <p:spPr bwMode="auto">
          <a:xfrm>
            <a:off x="4643438" y="1785926"/>
            <a:ext cx="2020708" cy="2143164"/>
          </a:xfrm>
          <a:prstGeom prst="rect">
            <a:avLst/>
          </a:prstGeom>
          <a:noFill/>
        </p:spPr>
      </p:pic>
      <p:pic>
        <p:nvPicPr>
          <p:cNvPr id="4103" name="Picture 7" descr="C:\Users\User\логопеды 2017-18\проект-профессии\20180117_124553.jpg"/>
          <p:cNvPicPr>
            <a:picLocks noChangeAspect="1" noChangeArrowheads="1"/>
          </p:cNvPicPr>
          <p:nvPr/>
        </p:nvPicPr>
        <p:blipFill>
          <a:blip r:embed="rId8" cstate="print"/>
          <a:srcRect l="9867" t="51580" r="63485" b="19968"/>
          <a:stretch>
            <a:fillRect/>
          </a:stretch>
        </p:blipFill>
        <p:spPr bwMode="auto">
          <a:xfrm>
            <a:off x="7000892" y="1785926"/>
            <a:ext cx="1662899" cy="2163773"/>
          </a:xfrm>
          <a:prstGeom prst="rect">
            <a:avLst/>
          </a:prstGeom>
          <a:noFill/>
        </p:spPr>
      </p:pic>
      <p:pic>
        <p:nvPicPr>
          <p:cNvPr id="4104" name="Picture 8" descr="C:\Users\User\логопеды 2017-18\проект-профессии\FLIY63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1357298"/>
            <a:ext cx="2412974" cy="135729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215074" y="4786322"/>
            <a:ext cx="2571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профессий 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Наши проекты: «Юные пекари»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User\логопеды 2017-18\печем печенье\IMG_1431.JPG"/>
          <p:cNvPicPr>
            <a:picLocks noChangeAspect="1" noChangeArrowheads="1"/>
          </p:cNvPicPr>
          <p:nvPr/>
        </p:nvPicPr>
        <p:blipFill>
          <a:blip r:embed="rId3" cstate="print"/>
          <a:srcRect l="10437" t="14649" r="13208" b="10644"/>
          <a:stretch>
            <a:fillRect/>
          </a:stretch>
        </p:blipFill>
        <p:spPr bwMode="auto">
          <a:xfrm>
            <a:off x="428596" y="1000108"/>
            <a:ext cx="2714644" cy="1992041"/>
          </a:xfrm>
          <a:prstGeom prst="rect">
            <a:avLst/>
          </a:prstGeom>
          <a:noFill/>
        </p:spPr>
      </p:pic>
      <p:pic>
        <p:nvPicPr>
          <p:cNvPr id="3075" name="Picture 3" descr="C:\Users\User\логопеды 2017-18\печем печенье\IMG_1440.JPG"/>
          <p:cNvPicPr>
            <a:picLocks noChangeAspect="1" noChangeArrowheads="1"/>
          </p:cNvPicPr>
          <p:nvPr/>
        </p:nvPicPr>
        <p:blipFill>
          <a:blip r:embed="rId4" cstate="print"/>
          <a:srcRect l="8801" r="14844"/>
          <a:stretch>
            <a:fillRect/>
          </a:stretch>
        </p:blipFill>
        <p:spPr bwMode="auto">
          <a:xfrm>
            <a:off x="3643306" y="1000108"/>
            <a:ext cx="1928794" cy="1894559"/>
          </a:xfrm>
          <a:prstGeom prst="rect">
            <a:avLst/>
          </a:prstGeom>
          <a:noFill/>
        </p:spPr>
      </p:pic>
      <p:pic>
        <p:nvPicPr>
          <p:cNvPr id="3076" name="Picture 4" descr="C:\Users\User\логопеды 2017-18\печем печенье\IMG_1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857232"/>
            <a:ext cx="2692373" cy="2019280"/>
          </a:xfrm>
          <a:prstGeom prst="rect">
            <a:avLst/>
          </a:prstGeom>
          <a:noFill/>
        </p:spPr>
      </p:pic>
      <p:pic>
        <p:nvPicPr>
          <p:cNvPr id="3077" name="Picture 5" descr="C:\Users\User\логопеды 2017-18\печем печенье\IMG_1453.JPG"/>
          <p:cNvPicPr>
            <a:picLocks noChangeAspect="1" noChangeArrowheads="1"/>
          </p:cNvPicPr>
          <p:nvPr/>
        </p:nvPicPr>
        <p:blipFill>
          <a:blip r:embed="rId6" cstate="print"/>
          <a:srcRect l="20337"/>
          <a:stretch>
            <a:fillRect/>
          </a:stretch>
        </p:blipFill>
        <p:spPr bwMode="auto">
          <a:xfrm>
            <a:off x="357158" y="3143248"/>
            <a:ext cx="1857388" cy="1748661"/>
          </a:xfrm>
          <a:prstGeom prst="rect">
            <a:avLst/>
          </a:prstGeom>
          <a:noFill/>
        </p:spPr>
      </p:pic>
      <p:pic>
        <p:nvPicPr>
          <p:cNvPr id="3078" name="Picture 6" descr="C:\Users\User\логопеды 2017-18\печем печенье\IMG_14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929198"/>
            <a:ext cx="2192307" cy="1644230"/>
          </a:xfrm>
          <a:prstGeom prst="rect">
            <a:avLst/>
          </a:prstGeom>
          <a:noFill/>
        </p:spPr>
      </p:pic>
      <p:pic>
        <p:nvPicPr>
          <p:cNvPr id="3079" name="Picture 7" descr="C:\Users\User\логопеды 2017-18\печем печенье\IMG_1474.JPG"/>
          <p:cNvPicPr>
            <a:picLocks noChangeAspect="1" noChangeArrowheads="1"/>
          </p:cNvPicPr>
          <p:nvPr/>
        </p:nvPicPr>
        <p:blipFill>
          <a:blip r:embed="rId8" cstate="print"/>
          <a:srcRect l="7702" b="927"/>
          <a:stretch>
            <a:fillRect/>
          </a:stretch>
        </p:blipFill>
        <p:spPr bwMode="auto">
          <a:xfrm>
            <a:off x="2643174" y="5072074"/>
            <a:ext cx="1863479" cy="1500198"/>
          </a:xfrm>
          <a:prstGeom prst="rect">
            <a:avLst/>
          </a:prstGeom>
          <a:noFill/>
        </p:spPr>
      </p:pic>
      <p:pic>
        <p:nvPicPr>
          <p:cNvPr id="3080" name="Picture 8" descr="C:\Users\User\логопеды 2017-18\печем печенье\IMG_14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3143248"/>
            <a:ext cx="2381267" cy="1785950"/>
          </a:xfrm>
          <a:prstGeom prst="rect">
            <a:avLst/>
          </a:prstGeom>
          <a:noFill/>
        </p:spPr>
      </p:pic>
      <p:pic>
        <p:nvPicPr>
          <p:cNvPr id="3081" name="Picture 9" descr="C:\Users\User\логопеды 2017-18\печем печенье\IMG_14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8" y="3429000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0"/>
            <a:ext cx="6143668" cy="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Наши проекты: «Весна»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E:\открытое ПДДД\IMG_3768.JPG"/>
          <p:cNvPicPr>
            <a:picLocks noChangeAspect="1" noChangeArrowheads="1"/>
          </p:cNvPicPr>
          <p:nvPr/>
        </p:nvPicPr>
        <p:blipFill>
          <a:blip r:embed="rId3" cstate="print"/>
          <a:srcRect l="14844" b="19238"/>
          <a:stretch>
            <a:fillRect/>
          </a:stretch>
        </p:blipFill>
        <p:spPr bwMode="auto">
          <a:xfrm>
            <a:off x="357158" y="1142984"/>
            <a:ext cx="2510833" cy="1785950"/>
          </a:xfrm>
          <a:prstGeom prst="rect">
            <a:avLst/>
          </a:prstGeom>
          <a:noFill/>
        </p:spPr>
      </p:pic>
      <p:pic>
        <p:nvPicPr>
          <p:cNvPr id="10243" name="Picture 3" descr="E:\открытое ПДДД\IMG_3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47658" y="3668693"/>
            <a:ext cx="3238523" cy="2428892"/>
          </a:xfrm>
          <a:prstGeom prst="rect">
            <a:avLst/>
          </a:prstGeom>
          <a:noFill/>
        </p:spPr>
      </p:pic>
      <p:pic>
        <p:nvPicPr>
          <p:cNvPr id="10244" name="Picture 4" descr="E:\открытое ПДДД\IMG_3494.JPG"/>
          <p:cNvPicPr>
            <a:picLocks noChangeAspect="1" noChangeArrowheads="1"/>
          </p:cNvPicPr>
          <p:nvPr/>
        </p:nvPicPr>
        <p:blipFill>
          <a:blip r:embed="rId5" cstate="print"/>
          <a:srcRect r="20013"/>
          <a:stretch>
            <a:fillRect/>
          </a:stretch>
        </p:blipFill>
        <p:spPr bwMode="auto">
          <a:xfrm>
            <a:off x="3071802" y="4665686"/>
            <a:ext cx="2143140" cy="1875555"/>
          </a:xfrm>
          <a:prstGeom prst="rect">
            <a:avLst/>
          </a:prstGeom>
          <a:noFill/>
        </p:spPr>
      </p:pic>
      <p:pic>
        <p:nvPicPr>
          <p:cNvPr id="10245" name="Picture 5" descr="E:\открытое ПДДД\IMG_3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1" y="3000372"/>
            <a:ext cx="2120901" cy="1590676"/>
          </a:xfrm>
          <a:prstGeom prst="rect">
            <a:avLst/>
          </a:prstGeom>
          <a:noFill/>
        </p:spPr>
      </p:pic>
      <p:pic>
        <p:nvPicPr>
          <p:cNvPr id="10246" name="Picture 6" descr="E:\фото\102APPLE\HTCD8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000107"/>
            <a:ext cx="1571636" cy="2095515"/>
          </a:xfrm>
          <a:prstGeom prst="rect">
            <a:avLst/>
          </a:prstGeom>
          <a:noFill/>
        </p:spPr>
      </p:pic>
      <p:pic>
        <p:nvPicPr>
          <p:cNvPr id="10247" name="Picture 7" descr="E:\фото\102APPLE\XWPM29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1428736"/>
            <a:ext cx="2178369" cy="1223238"/>
          </a:xfrm>
          <a:prstGeom prst="rect">
            <a:avLst/>
          </a:prstGeom>
          <a:noFill/>
        </p:spPr>
      </p:pic>
      <p:pic>
        <p:nvPicPr>
          <p:cNvPr id="3074" name="Picture 2" descr="C:\Users\User\Desktop\Бородина.к отчету\IMG_4334.JPG"/>
          <p:cNvPicPr>
            <a:picLocks noChangeAspect="1" noChangeArrowheads="1"/>
          </p:cNvPicPr>
          <p:nvPr/>
        </p:nvPicPr>
        <p:blipFill>
          <a:blip r:embed="rId9" cstate="print"/>
          <a:srcRect l="20790" t="9603" r="19431" b="9603"/>
          <a:stretch>
            <a:fillRect/>
          </a:stretch>
        </p:blipFill>
        <p:spPr bwMode="auto">
          <a:xfrm rot="5400000">
            <a:off x="6988137" y="201569"/>
            <a:ext cx="1857389" cy="1882833"/>
          </a:xfrm>
          <a:prstGeom prst="rect">
            <a:avLst/>
          </a:prstGeom>
          <a:noFill/>
        </p:spPr>
      </p:pic>
      <p:pic>
        <p:nvPicPr>
          <p:cNvPr id="3075" name="Picture 3" descr="C:\Users\User\Desktop\Бородина.к отчету\IMG_4296.JPG"/>
          <p:cNvPicPr>
            <a:picLocks noChangeAspect="1" noChangeArrowheads="1"/>
          </p:cNvPicPr>
          <p:nvPr/>
        </p:nvPicPr>
        <p:blipFill>
          <a:blip r:embed="rId10" cstate="print"/>
          <a:srcRect l="9602" t="15786" r="19155"/>
          <a:stretch>
            <a:fillRect/>
          </a:stretch>
        </p:blipFill>
        <p:spPr bwMode="auto">
          <a:xfrm>
            <a:off x="5429256" y="3468030"/>
            <a:ext cx="3420793" cy="3032828"/>
          </a:xfrm>
          <a:prstGeom prst="rect">
            <a:avLst/>
          </a:prstGeom>
          <a:noFill/>
        </p:spPr>
      </p:pic>
      <p:pic>
        <p:nvPicPr>
          <p:cNvPr id="3076" name="Picture 4" descr="C:\Users\User\Desktop\Бородина.к отчету\IMG_4301.JPG"/>
          <p:cNvPicPr>
            <a:picLocks noChangeAspect="1" noChangeArrowheads="1"/>
          </p:cNvPicPr>
          <p:nvPr/>
        </p:nvPicPr>
        <p:blipFill>
          <a:blip r:embed="rId11" cstate="print"/>
          <a:srcRect l="13696" b="17250"/>
          <a:stretch>
            <a:fillRect/>
          </a:stretch>
        </p:blipFill>
        <p:spPr bwMode="auto">
          <a:xfrm>
            <a:off x="7000892" y="2214554"/>
            <a:ext cx="1655683" cy="1190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0"/>
            <a:ext cx="62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Наши проекты: «Насекомые»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User\Desktop\Фото для Лены\P1130103.JPG"/>
          <p:cNvPicPr>
            <a:picLocks noChangeAspect="1" noChangeArrowheads="1"/>
          </p:cNvPicPr>
          <p:nvPr/>
        </p:nvPicPr>
        <p:blipFill>
          <a:blip r:embed="rId3" cstate="print"/>
          <a:srcRect l="12734" t="10156"/>
          <a:stretch>
            <a:fillRect/>
          </a:stretch>
        </p:blipFill>
        <p:spPr bwMode="auto">
          <a:xfrm rot="5400000">
            <a:off x="-101909" y="4245258"/>
            <a:ext cx="2775521" cy="2143140"/>
          </a:xfrm>
          <a:prstGeom prst="rect">
            <a:avLst/>
          </a:prstGeom>
          <a:noFill/>
        </p:spPr>
      </p:pic>
      <p:pic>
        <p:nvPicPr>
          <p:cNvPr id="6147" name="Picture 3" descr="C:\Users\User\логопеды 2017-18\проект насекомые\IMG_4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642918"/>
            <a:ext cx="2500329" cy="1875323"/>
          </a:xfrm>
          <a:prstGeom prst="rect">
            <a:avLst/>
          </a:prstGeom>
          <a:noFill/>
        </p:spPr>
      </p:pic>
      <p:pic>
        <p:nvPicPr>
          <p:cNvPr id="6148" name="Picture 4" descr="C:\Users\User\логопеды 2017-18\проект насекомые\IMG_4310.JPG"/>
          <p:cNvPicPr>
            <a:picLocks noChangeAspect="1" noChangeArrowheads="1"/>
          </p:cNvPicPr>
          <p:nvPr/>
        </p:nvPicPr>
        <p:blipFill>
          <a:blip r:embed="rId5" cstate="print"/>
          <a:srcRect l="10148" t="22337" r="594" b="873"/>
          <a:stretch>
            <a:fillRect/>
          </a:stretch>
        </p:blipFill>
        <p:spPr bwMode="auto">
          <a:xfrm>
            <a:off x="2571737" y="4857760"/>
            <a:ext cx="2657086" cy="1714511"/>
          </a:xfrm>
          <a:prstGeom prst="rect">
            <a:avLst/>
          </a:prstGeom>
          <a:noFill/>
        </p:spPr>
      </p:pic>
      <p:pic>
        <p:nvPicPr>
          <p:cNvPr id="2050" name="Picture 2" descr="C:\Users\User\логопеды 2017-18\проект насекомые\IMG_4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786323"/>
            <a:ext cx="2286016" cy="1714582"/>
          </a:xfrm>
          <a:prstGeom prst="rect">
            <a:avLst/>
          </a:prstGeom>
          <a:noFill/>
        </p:spPr>
      </p:pic>
      <p:pic>
        <p:nvPicPr>
          <p:cNvPr id="1026" name="Picture 2" descr="C:\Users\User\логопеды 2017-18\продуктивная\IMG_1258.JPG"/>
          <p:cNvPicPr>
            <a:picLocks noChangeAspect="1" noChangeArrowheads="1"/>
          </p:cNvPicPr>
          <p:nvPr/>
        </p:nvPicPr>
        <p:blipFill>
          <a:blip r:embed="rId7" cstate="print"/>
          <a:srcRect l="14844" t="14844" r="18139"/>
          <a:stretch>
            <a:fillRect/>
          </a:stretch>
        </p:blipFill>
        <p:spPr bwMode="auto">
          <a:xfrm>
            <a:off x="5000628" y="3429000"/>
            <a:ext cx="1406644" cy="1340535"/>
          </a:xfrm>
          <a:prstGeom prst="rect">
            <a:avLst/>
          </a:prstGeom>
          <a:noFill/>
        </p:spPr>
      </p:pic>
      <p:pic>
        <p:nvPicPr>
          <p:cNvPr id="4" name="Picture 2" descr="E:\143___06\IMG_4461.JPG"/>
          <p:cNvPicPr>
            <a:picLocks noChangeAspect="1" noChangeArrowheads="1"/>
          </p:cNvPicPr>
          <p:nvPr/>
        </p:nvPicPr>
        <p:blipFill>
          <a:blip r:embed="rId8" cstate="print"/>
          <a:srcRect l="6527" t="41531" r="16085"/>
          <a:stretch>
            <a:fillRect/>
          </a:stretch>
        </p:blipFill>
        <p:spPr bwMode="auto">
          <a:xfrm>
            <a:off x="214282" y="2643182"/>
            <a:ext cx="2143140" cy="1214446"/>
          </a:xfrm>
          <a:prstGeom prst="rect">
            <a:avLst/>
          </a:prstGeom>
          <a:noFill/>
        </p:spPr>
      </p:pic>
      <p:pic>
        <p:nvPicPr>
          <p:cNvPr id="2051" name="Picture 3" descr="E:\143___06\IMG_44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859551" y="569945"/>
            <a:ext cx="2274011" cy="1705577"/>
          </a:xfrm>
          <a:prstGeom prst="rect">
            <a:avLst/>
          </a:prstGeom>
          <a:noFill/>
        </p:spPr>
      </p:pic>
      <p:pic>
        <p:nvPicPr>
          <p:cNvPr id="2052" name="Picture 4" descr="E:\143___06\IMG_4473.JPG"/>
          <p:cNvPicPr>
            <a:picLocks noChangeAspect="1" noChangeArrowheads="1"/>
          </p:cNvPicPr>
          <p:nvPr/>
        </p:nvPicPr>
        <p:blipFill>
          <a:blip r:embed="rId10" cstate="print"/>
          <a:srcRect l="21612" t="11419" r="7964"/>
          <a:stretch>
            <a:fillRect/>
          </a:stretch>
        </p:blipFill>
        <p:spPr bwMode="auto">
          <a:xfrm>
            <a:off x="5286380" y="5357826"/>
            <a:ext cx="1143008" cy="1078322"/>
          </a:xfrm>
          <a:prstGeom prst="rect">
            <a:avLst/>
          </a:prstGeom>
          <a:noFill/>
        </p:spPr>
      </p:pic>
      <p:pic>
        <p:nvPicPr>
          <p:cNvPr id="2053" name="Picture 5" descr="E:\143___06\IMG_4588.JPG"/>
          <p:cNvPicPr>
            <a:picLocks noChangeAspect="1" noChangeArrowheads="1"/>
          </p:cNvPicPr>
          <p:nvPr/>
        </p:nvPicPr>
        <p:blipFill>
          <a:blip r:embed="rId11" cstate="print"/>
          <a:srcRect l="4689" t="3413" r="6872" b="21617"/>
          <a:stretch>
            <a:fillRect/>
          </a:stretch>
        </p:blipFill>
        <p:spPr bwMode="auto">
          <a:xfrm>
            <a:off x="2857488" y="571480"/>
            <a:ext cx="4143404" cy="2634386"/>
          </a:xfrm>
          <a:prstGeom prst="rect">
            <a:avLst/>
          </a:prstGeom>
          <a:noFill/>
        </p:spPr>
      </p:pic>
      <p:pic>
        <p:nvPicPr>
          <p:cNvPr id="2054" name="Picture 6" descr="E:\143___06\IMG_4570.JPG"/>
          <p:cNvPicPr>
            <a:picLocks noChangeAspect="1" noChangeArrowheads="1"/>
          </p:cNvPicPr>
          <p:nvPr/>
        </p:nvPicPr>
        <p:blipFill>
          <a:blip r:embed="rId12" cstate="print"/>
          <a:srcRect t="14694" r="29255"/>
          <a:stretch>
            <a:fillRect/>
          </a:stretch>
        </p:blipFill>
        <p:spPr bwMode="auto">
          <a:xfrm>
            <a:off x="2857488" y="3286124"/>
            <a:ext cx="1643074" cy="1485995"/>
          </a:xfrm>
          <a:prstGeom prst="rect">
            <a:avLst/>
          </a:prstGeom>
          <a:noFill/>
        </p:spPr>
      </p:pic>
      <p:pic>
        <p:nvPicPr>
          <p:cNvPr id="2055" name="Picture 7" descr="E:\143___06\IMG_457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43702" y="2857496"/>
            <a:ext cx="2155749" cy="1616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21429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Экспериментирование «Свойства воды»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User\Desktop\эксперимент с водой\IMG_3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035717"/>
            <a:ext cx="3857653" cy="2893357"/>
          </a:xfrm>
          <a:prstGeom prst="rect">
            <a:avLst/>
          </a:prstGeom>
          <a:noFill/>
        </p:spPr>
      </p:pic>
      <p:pic>
        <p:nvPicPr>
          <p:cNvPr id="8195" name="Picture 3" descr="C:\Users\User\Desktop\эксперимент с водой\IMG_3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00108"/>
            <a:ext cx="3857652" cy="2893356"/>
          </a:xfrm>
          <a:prstGeom prst="rect">
            <a:avLst/>
          </a:prstGeom>
          <a:noFill/>
        </p:spPr>
      </p:pic>
      <p:pic>
        <p:nvPicPr>
          <p:cNvPr id="8196" name="Picture 4" descr="C:\Users\User\Desktop\эксперимент с водой\IMG_3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86256"/>
            <a:ext cx="2584399" cy="1938378"/>
          </a:xfrm>
          <a:prstGeom prst="rect">
            <a:avLst/>
          </a:prstGeom>
          <a:noFill/>
        </p:spPr>
      </p:pic>
      <p:pic>
        <p:nvPicPr>
          <p:cNvPr id="8197" name="Picture 5" descr="C:\Users\User\Desktop\эксперимент с водой\IMG_38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2905161" cy="2178959"/>
          </a:xfrm>
          <a:prstGeom prst="rect">
            <a:avLst/>
          </a:prstGeom>
          <a:noFill/>
        </p:spPr>
      </p:pic>
      <p:pic>
        <p:nvPicPr>
          <p:cNvPr id="8198" name="Picture 6" descr="C:\Users\User\Desktop\эксперимент с водой\IMG_3887.JPG"/>
          <p:cNvPicPr>
            <a:picLocks noChangeAspect="1" noChangeArrowheads="1"/>
          </p:cNvPicPr>
          <p:nvPr/>
        </p:nvPicPr>
        <p:blipFill>
          <a:blip r:embed="rId7" cstate="print"/>
          <a:srcRect l="15061" t="32527" r="23796" b="18706"/>
          <a:stretch>
            <a:fillRect/>
          </a:stretch>
        </p:blipFill>
        <p:spPr bwMode="auto">
          <a:xfrm>
            <a:off x="3286116" y="4929198"/>
            <a:ext cx="2868192" cy="1715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0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Интересные события в жизни группы: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Экологическая газета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User\Desktop\фото\тренинг 18\IMG_4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85860"/>
            <a:ext cx="7143800" cy="5358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25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Краткая характеристика группы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1142984"/>
            <a:ext cx="2428892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Состав группы 15 человек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    </a:t>
            </a:r>
            <a:r>
              <a:rPr lang="ru-RU" alt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Мальчиков: 12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Девочек: 3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   </a:t>
            </a:r>
            <a:endParaRPr lang="ru-RU" altLang="ru-RU" sz="2800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 descr="C:\Users\User\логопеды 2017-18\осень\IMG_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357298"/>
            <a:ext cx="5715041" cy="4286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1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Наши стенгазеты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User\логопеды 2017-18\день матери в логопедической\IMG_1623.JPG"/>
          <p:cNvPicPr>
            <a:picLocks noChangeAspect="1" noChangeArrowheads="1"/>
          </p:cNvPicPr>
          <p:nvPr/>
        </p:nvPicPr>
        <p:blipFill>
          <a:blip r:embed="rId3" cstate="print"/>
          <a:srcRect l="9350" t="14844" r="4956" b="5322"/>
          <a:stretch>
            <a:fillRect/>
          </a:stretch>
        </p:blipFill>
        <p:spPr bwMode="auto">
          <a:xfrm>
            <a:off x="571472" y="785794"/>
            <a:ext cx="8001056" cy="5590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1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Наши стенгазеты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User\логопеды 2017-18\23 февраля\IMG_2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1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Продуктивная деятельность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User\логопеды 2017-18\продуктивная\IMG_2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3"/>
            <a:ext cx="2286016" cy="1714512"/>
          </a:xfrm>
          <a:prstGeom prst="rect">
            <a:avLst/>
          </a:prstGeom>
          <a:noFill/>
        </p:spPr>
      </p:pic>
      <p:pic>
        <p:nvPicPr>
          <p:cNvPr id="3075" name="Picture 3" descr="C:\Users\User\логопеды 2017-18\продуктивная\IMG_2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14620"/>
            <a:ext cx="2214578" cy="1660934"/>
          </a:xfrm>
          <a:prstGeom prst="rect">
            <a:avLst/>
          </a:prstGeom>
          <a:noFill/>
        </p:spPr>
      </p:pic>
      <p:pic>
        <p:nvPicPr>
          <p:cNvPr id="3076" name="Picture 4" descr="C:\Users\User\логопеды 2017-18\продуктивная\IMG_2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786057"/>
            <a:ext cx="2071702" cy="1553777"/>
          </a:xfrm>
          <a:prstGeom prst="rect">
            <a:avLst/>
          </a:prstGeom>
          <a:noFill/>
        </p:spPr>
      </p:pic>
      <p:pic>
        <p:nvPicPr>
          <p:cNvPr id="3077" name="Picture 5" descr="C:\Users\User\логопеды 2017-18\продуктивная\IMG_2612.JPG"/>
          <p:cNvPicPr>
            <a:picLocks noChangeAspect="1" noChangeArrowheads="1"/>
          </p:cNvPicPr>
          <p:nvPr/>
        </p:nvPicPr>
        <p:blipFill>
          <a:blip r:embed="rId6" cstate="print"/>
          <a:srcRect l="15376" t="17085"/>
          <a:stretch>
            <a:fillRect/>
          </a:stretch>
        </p:blipFill>
        <p:spPr bwMode="auto">
          <a:xfrm>
            <a:off x="5072066" y="2714620"/>
            <a:ext cx="2071702" cy="1522408"/>
          </a:xfrm>
          <a:prstGeom prst="rect">
            <a:avLst/>
          </a:prstGeom>
          <a:noFill/>
        </p:spPr>
      </p:pic>
      <p:pic>
        <p:nvPicPr>
          <p:cNvPr id="3078" name="Picture 6" descr="C:\Users\User\логопеды 2017-18\продуктивная\IMG_29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4714884"/>
            <a:ext cx="1619261" cy="1214446"/>
          </a:xfrm>
          <a:prstGeom prst="rect">
            <a:avLst/>
          </a:prstGeom>
          <a:noFill/>
        </p:spPr>
      </p:pic>
      <p:pic>
        <p:nvPicPr>
          <p:cNvPr id="3079" name="Picture 7" descr="C:\Users\User\логопеды 2017-18\продуктивная\IMG_09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928670"/>
            <a:ext cx="2095515" cy="1571636"/>
          </a:xfrm>
          <a:prstGeom prst="rect">
            <a:avLst/>
          </a:prstGeom>
          <a:noFill/>
        </p:spPr>
      </p:pic>
      <p:pic>
        <p:nvPicPr>
          <p:cNvPr id="3080" name="Picture 8" descr="C:\Users\User\логопеды 2017-18\продуктивная\IMG_15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3" y="4714884"/>
            <a:ext cx="2095515" cy="1571636"/>
          </a:xfrm>
          <a:prstGeom prst="rect">
            <a:avLst/>
          </a:prstGeom>
          <a:noFill/>
        </p:spPr>
      </p:pic>
      <p:pic>
        <p:nvPicPr>
          <p:cNvPr id="3081" name="Picture 9" descr="C:\Users\User\логопеды 2017-18\продуктивная\IMG_162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4572008"/>
            <a:ext cx="2214578" cy="1660934"/>
          </a:xfrm>
          <a:prstGeom prst="rect">
            <a:avLst/>
          </a:prstGeom>
          <a:noFill/>
        </p:spPr>
      </p:pic>
      <p:pic>
        <p:nvPicPr>
          <p:cNvPr id="3082" name="Picture 10" descr="C:\Users\User\логопеды 2017-18\продуктивная\IMG_24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4572008"/>
            <a:ext cx="2190677" cy="1643074"/>
          </a:xfrm>
          <a:prstGeom prst="rect">
            <a:avLst/>
          </a:prstGeom>
          <a:noFill/>
        </p:spPr>
      </p:pic>
      <p:pic>
        <p:nvPicPr>
          <p:cNvPr id="3083" name="Picture 11" descr="C:\Users\User\логопеды 2017-18\продуктивная\IMG_240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2067" y="928610"/>
            <a:ext cx="2000264" cy="1500258"/>
          </a:xfrm>
          <a:prstGeom prst="rect">
            <a:avLst/>
          </a:prstGeom>
          <a:noFill/>
        </p:spPr>
      </p:pic>
      <p:pic>
        <p:nvPicPr>
          <p:cNvPr id="3085" name="Picture 13" descr="C:\Users\User\логопеды 2017-18\ФОТО детский сад\P112085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7009822" y="2277062"/>
            <a:ext cx="2214578" cy="1660934"/>
          </a:xfrm>
          <a:prstGeom prst="rect">
            <a:avLst/>
          </a:prstGeom>
          <a:noFill/>
        </p:spPr>
      </p:pic>
      <p:pic>
        <p:nvPicPr>
          <p:cNvPr id="3086" name="Picture 14" descr="C:\Users\User\логопеды 2017-18\ФОТО детский сад\P1120856.JPG"/>
          <p:cNvPicPr>
            <a:picLocks noChangeAspect="1" noChangeArrowheads="1"/>
          </p:cNvPicPr>
          <p:nvPr/>
        </p:nvPicPr>
        <p:blipFill>
          <a:blip r:embed="rId14" cstate="print"/>
          <a:srcRect l="6338" t="25352" r="11266" b="11266"/>
          <a:stretch>
            <a:fillRect/>
          </a:stretch>
        </p:blipFill>
        <p:spPr bwMode="auto">
          <a:xfrm>
            <a:off x="7143768" y="714356"/>
            <a:ext cx="1857356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0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Интересные события в жизни группы: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User\Desktop\Фото для Лены\P113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3016200" cy="2262150"/>
          </a:xfrm>
          <a:prstGeom prst="rect">
            <a:avLst/>
          </a:prstGeom>
          <a:noFill/>
        </p:spPr>
      </p:pic>
      <p:pic>
        <p:nvPicPr>
          <p:cNvPr id="5123" name="Picture 3" descr="E:\открытое ПДДД\IMG_3778.JPG"/>
          <p:cNvPicPr>
            <a:picLocks noChangeAspect="1" noChangeArrowheads="1"/>
          </p:cNvPicPr>
          <p:nvPr/>
        </p:nvPicPr>
        <p:blipFill>
          <a:blip r:embed="rId4" cstate="print"/>
          <a:srcRect l="2758"/>
          <a:stretch>
            <a:fillRect/>
          </a:stretch>
        </p:blipFill>
        <p:spPr bwMode="auto">
          <a:xfrm>
            <a:off x="428596" y="1142984"/>
            <a:ext cx="2778696" cy="2143140"/>
          </a:xfrm>
          <a:prstGeom prst="rect">
            <a:avLst/>
          </a:prstGeom>
          <a:noFill/>
        </p:spPr>
      </p:pic>
      <p:pic>
        <p:nvPicPr>
          <p:cNvPr id="5124" name="Picture 4" descr="E:\открытое ПДДД\IMG_3510.JPG"/>
          <p:cNvPicPr>
            <a:picLocks noChangeAspect="1" noChangeArrowheads="1"/>
          </p:cNvPicPr>
          <p:nvPr/>
        </p:nvPicPr>
        <p:blipFill>
          <a:blip r:embed="rId5" cstate="print"/>
          <a:srcRect l="10998" r="10449"/>
          <a:stretch>
            <a:fillRect/>
          </a:stretch>
        </p:blipFill>
        <p:spPr bwMode="auto">
          <a:xfrm>
            <a:off x="3571868" y="4000504"/>
            <a:ext cx="2543950" cy="2428892"/>
          </a:xfrm>
          <a:prstGeom prst="rect">
            <a:avLst/>
          </a:prstGeom>
          <a:noFill/>
        </p:spPr>
      </p:pic>
      <p:pic>
        <p:nvPicPr>
          <p:cNvPr id="5125" name="Picture 5" descr="C:\Users\User\логопеды 2017-18\возложение\IMG_3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119885" y="3809941"/>
            <a:ext cx="3047898" cy="2286016"/>
          </a:xfrm>
          <a:prstGeom prst="rect">
            <a:avLst/>
          </a:prstGeom>
          <a:noFill/>
        </p:spPr>
      </p:pic>
      <p:pic>
        <p:nvPicPr>
          <p:cNvPr id="5127" name="Picture 7" descr="C:\Users\User\логопеды 2017-18\зимние\IMG_2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3" y="1142985"/>
            <a:ext cx="2786082" cy="2089562"/>
          </a:xfrm>
          <a:prstGeom prst="rect">
            <a:avLst/>
          </a:prstGeom>
          <a:noFill/>
        </p:spPr>
      </p:pic>
      <p:pic>
        <p:nvPicPr>
          <p:cNvPr id="5128" name="Picture 8" descr="C:\Users\User\логопеды 2017-18\день матери в логопедической\IMG_14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13" y="1214422"/>
            <a:ext cx="2381267" cy="1785950"/>
          </a:xfrm>
          <a:prstGeom prst="rect">
            <a:avLst/>
          </a:prstGeom>
          <a:noFill/>
        </p:spPr>
      </p:pic>
      <p:pic>
        <p:nvPicPr>
          <p:cNvPr id="5129" name="Picture 9" descr="C:\Users\User\логопеды 2017-18\9 мая\IMG_3963.JPG"/>
          <p:cNvPicPr>
            <a:picLocks noChangeAspect="1" noChangeArrowheads="1"/>
          </p:cNvPicPr>
          <p:nvPr/>
        </p:nvPicPr>
        <p:blipFill>
          <a:blip r:embed="rId9" cstate="print"/>
          <a:srcRect l="17245" r="44732"/>
          <a:stretch>
            <a:fillRect/>
          </a:stretch>
        </p:blipFill>
        <p:spPr bwMode="auto">
          <a:xfrm>
            <a:off x="5786446" y="2643182"/>
            <a:ext cx="905385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14291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Группа кратковременного пребывания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E:\открытое ПДДД\IMG_3797.JPG"/>
          <p:cNvPicPr>
            <a:picLocks noChangeAspect="1" noChangeArrowheads="1"/>
          </p:cNvPicPr>
          <p:nvPr/>
        </p:nvPicPr>
        <p:blipFill>
          <a:blip r:embed="rId3" cstate="print"/>
          <a:srcRect l="14844" t="14844" r="4956" b="3125"/>
          <a:stretch>
            <a:fillRect/>
          </a:stretch>
        </p:blipFill>
        <p:spPr bwMode="auto">
          <a:xfrm>
            <a:off x="500035" y="3857628"/>
            <a:ext cx="3538700" cy="2714620"/>
          </a:xfrm>
          <a:prstGeom prst="rect">
            <a:avLst/>
          </a:prstGeom>
          <a:noFill/>
        </p:spPr>
      </p:pic>
      <p:pic>
        <p:nvPicPr>
          <p:cNvPr id="9219" name="Picture 3" descr="C:\Users\User\логопеды 2017-18\артем\IMG_1748.JPG"/>
          <p:cNvPicPr>
            <a:picLocks noChangeAspect="1" noChangeArrowheads="1"/>
          </p:cNvPicPr>
          <p:nvPr/>
        </p:nvPicPr>
        <p:blipFill>
          <a:blip r:embed="rId4" cstate="print"/>
          <a:srcRect l="8237" r="8783" b="5604"/>
          <a:stretch>
            <a:fillRect/>
          </a:stretch>
        </p:blipFill>
        <p:spPr bwMode="auto">
          <a:xfrm>
            <a:off x="5000628" y="3786190"/>
            <a:ext cx="3214710" cy="2742834"/>
          </a:xfrm>
          <a:prstGeom prst="rect">
            <a:avLst/>
          </a:prstGeom>
          <a:noFill/>
        </p:spPr>
      </p:pic>
      <p:pic>
        <p:nvPicPr>
          <p:cNvPr id="9220" name="Picture 4" descr="C:\Users\User\логопеды 2017-18\артем\IMG_0916.JPG"/>
          <p:cNvPicPr>
            <a:picLocks noChangeAspect="1" noChangeArrowheads="1"/>
          </p:cNvPicPr>
          <p:nvPr/>
        </p:nvPicPr>
        <p:blipFill>
          <a:blip r:embed="rId5" cstate="print"/>
          <a:srcRect l="18139" t="20703" r="14844" b="25830"/>
          <a:stretch>
            <a:fillRect/>
          </a:stretch>
        </p:blipFill>
        <p:spPr bwMode="auto">
          <a:xfrm>
            <a:off x="500034" y="1214422"/>
            <a:ext cx="3643338" cy="2180038"/>
          </a:xfrm>
          <a:prstGeom prst="rect">
            <a:avLst/>
          </a:prstGeom>
          <a:noFill/>
        </p:spPr>
      </p:pic>
      <p:pic>
        <p:nvPicPr>
          <p:cNvPr id="9221" name="Picture 5" descr="C:\Users\User\логопеды 2017-18\артем\IMG_2715.JPG"/>
          <p:cNvPicPr>
            <a:picLocks noChangeAspect="1" noChangeArrowheads="1"/>
          </p:cNvPicPr>
          <p:nvPr/>
        </p:nvPicPr>
        <p:blipFill>
          <a:blip r:embed="rId6" cstate="print"/>
          <a:srcRect l="19238" t="9717" r="18139"/>
          <a:stretch>
            <a:fillRect/>
          </a:stretch>
        </p:blipFill>
        <p:spPr bwMode="auto">
          <a:xfrm>
            <a:off x="5500694" y="1071546"/>
            <a:ext cx="2214578" cy="239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14291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Наши праздники и развлечения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C:\Users\User\логопеды 2017-18\Коляда 2018\IMG_2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857232"/>
            <a:ext cx="3619379" cy="2714644"/>
          </a:xfrm>
          <a:prstGeom prst="rect">
            <a:avLst/>
          </a:prstGeom>
          <a:noFill/>
        </p:spPr>
      </p:pic>
      <p:pic>
        <p:nvPicPr>
          <p:cNvPr id="14340" name="Picture 4" descr="C:\Users\User\логопеды 2017-18\маслена\DSC_0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857232"/>
            <a:ext cx="3286148" cy="2703648"/>
          </a:xfrm>
          <a:prstGeom prst="rect">
            <a:avLst/>
          </a:prstGeom>
          <a:noFill/>
        </p:spPr>
      </p:pic>
      <p:pic>
        <p:nvPicPr>
          <p:cNvPr id="1026" name="Picture 2" descr="C:\Users\User\логопеды 2017-18\23 февраля\IMG_2905.JPG"/>
          <p:cNvPicPr>
            <a:picLocks noChangeAspect="1" noChangeArrowheads="1"/>
          </p:cNvPicPr>
          <p:nvPr/>
        </p:nvPicPr>
        <p:blipFill>
          <a:blip r:embed="rId5" cstate="print"/>
          <a:srcRect l="9350" t="25097" r="6054" b="8252"/>
          <a:stretch>
            <a:fillRect/>
          </a:stretch>
        </p:blipFill>
        <p:spPr bwMode="auto">
          <a:xfrm>
            <a:off x="4214810" y="3789438"/>
            <a:ext cx="4572032" cy="2701654"/>
          </a:xfrm>
          <a:prstGeom prst="rect">
            <a:avLst/>
          </a:prstGeom>
          <a:noFill/>
        </p:spPr>
      </p:pic>
      <p:pic>
        <p:nvPicPr>
          <p:cNvPr id="2050" name="Picture 2" descr="C:\Users\User\логопеды 2017-18\8 03\подготовка + логопеды\IMG_3180.JPG"/>
          <p:cNvPicPr>
            <a:picLocks noChangeAspect="1" noChangeArrowheads="1"/>
          </p:cNvPicPr>
          <p:nvPr/>
        </p:nvPicPr>
        <p:blipFill>
          <a:blip r:embed="rId6" cstate="print"/>
          <a:srcRect l="4406" t="5322"/>
          <a:stretch>
            <a:fillRect/>
          </a:stretch>
        </p:blipFill>
        <p:spPr bwMode="auto">
          <a:xfrm>
            <a:off x="357158" y="3857627"/>
            <a:ext cx="3571900" cy="2653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User\логопеды 2017-18\день пожилого чела\IMG_0640.JPG"/>
          <p:cNvPicPr>
            <a:picLocks noChangeAspect="1" noChangeArrowheads="1"/>
          </p:cNvPicPr>
          <p:nvPr/>
        </p:nvPicPr>
        <p:blipFill>
          <a:blip r:embed="rId3" cstate="print"/>
          <a:srcRect l="23083" t="49268" r="21435" b="10449"/>
          <a:stretch>
            <a:fillRect/>
          </a:stretch>
        </p:blipFill>
        <p:spPr bwMode="auto">
          <a:xfrm>
            <a:off x="4357686" y="4071942"/>
            <a:ext cx="4472018" cy="2435258"/>
          </a:xfrm>
          <a:prstGeom prst="rect">
            <a:avLst/>
          </a:prstGeom>
          <a:noFill/>
        </p:spPr>
      </p:pic>
      <p:pic>
        <p:nvPicPr>
          <p:cNvPr id="13315" name="Picture 3" descr="C:\Users\User\логопеды 2017-18\викторина для мам\IMG_1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3810025" cy="2857519"/>
          </a:xfrm>
          <a:prstGeom prst="rect">
            <a:avLst/>
          </a:prstGeom>
          <a:noFill/>
        </p:spPr>
      </p:pic>
      <p:pic>
        <p:nvPicPr>
          <p:cNvPr id="13316" name="Picture 4" descr="C:\Users\User\логопеды 2017-18\викторина для мам\IMG_1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9674" y="860402"/>
            <a:ext cx="2882875" cy="2162156"/>
          </a:xfrm>
          <a:prstGeom prst="rect">
            <a:avLst/>
          </a:prstGeom>
          <a:noFill/>
        </p:spPr>
      </p:pic>
      <p:pic>
        <p:nvPicPr>
          <p:cNvPr id="13317" name="Picture 5" descr="C:\Users\User\логопеды 2017-18\день пожилого чела\IMG_06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000108"/>
            <a:ext cx="3571900" cy="26789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8994228">
            <a:off x="1683924" y="893655"/>
            <a:ext cx="507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«Викторина для мам»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«День почитания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и уважения»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fotodes.ru/upload/img1347911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57290" y="928670"/>
            <a:ext cx="6357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Чудесного лета, легких деньков, отпуска и денег больших мешков!!!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alt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Возрастные особенности детей 5-6 лет: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7158" y="785794"/>
            <a:ext cx="857256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старшем дошкольном возрасте познавательная задача становится для ребенка собственно познавательной (</a:t>
            </a:r>
            <a:r>
              <a:rPr kumimoji="0" lang="ru-RU" alt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овладеть знаниями!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а не игровой. Активно продолжают развиваться память, внимание, мышление, воображение, восприятие.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Продолжает совершенствоваться речь, в том числе ее звуковая сторона. Дети могут правильно воспроизводить шипящие, свистящие и сонорные звуки. Развиваются фонематический слух, интонационная выразительность речи при чтении стихов, в сюжетно-ролевой игре, в повседневной жизни. Совершенствуется грамматический строй речи. Дети используют практически все части речи, активно занимаются словотворчеством. Богаче становится лексика: активно используются синонимы и антонимы. Дошкольники могут пересказывать, рассказывать по картинке, передавая не только главное, но и детали.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Общее недоразвитое речи (ОНР) - это различные сложные речевые расстройства, при которых у детей нарушено формирование всех компонентов речевой системы, относящихся к их звуковой и смысловой стороне, при нормальном слухе и первично сохранном интеллекте 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                 </a:t>
            </a:r>
          </a:p>
        </p:txBody>
      </p:sp>
      <p:pic>
        <p:nvPicPr>
          <p:cNvPr id="12290" name="Picture 2" descr="C:\Users\User\логопеды 2017-18\осень\IMG_0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9849">
            <a:off x="129448" y="4376519"/>
            <a:ext cx="2687051" cy="2015288"/>
          </a:xfrm>
          <a:prstGeom prst="rect">
            <a:avLst/>
          </a:prstGeom>
          <a:noFill/>
        </p:spPr>
      </p:pic>
      <p:pic>
        <p:nvPicPr>
          <p:cNvPr id="3075" name="Picture 3" descr="C:\Users\User\логопеды 2017-18\сдд\IMG_2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429132"/>
            <a:ext cx="2643206" cy="1982405"/>
          </a:xfrm>
          <a:prstGeom prst="rect">
            <a:avLst/>
          </a:prstGeom>
          <a:noFill/>
        </p:spPr>
      </p:pic>
      <p:pic>
        <p:nvPicPr>
          <p:cNvPr id="3076" name="Picture 4" descr="C:\Users\User\логопеды 2017-18\труд\IMG_4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4975">
            <a:off x="6400252" y="4475385"/>
            <a:ext cx="2547761" cy="1910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14480" y="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Средняя посещаемость: %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49090274"/>
              </p:ext>
            </p:extLst>
          </p:nvPr>
        </p:nvGraphicFramePr>
        <p:xfrm>
          <a:off x="500032" y="857232"/>
          <a:ext cx="8143933" cy="541553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35984"/>
                <a:gridCol w="2035984"/>
                <a:gridCol w="2443178"/>
                <a:gridCol w="1628787"/>
              </a:tblGrid>
              <a:tr h="112003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рабочих дней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Средняя посещаемость за месяц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734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00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4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60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60648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Кружковая деятельность педагогов: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7" name="Содержимое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96042288"/>
              </p:ext>
            </p:extLst>
          </p:nvPr>
        </p:nvGraphicFramePr>
        <p:xfrm>
          <a:off x="179512" y="980728"/>
          <a:ext cx="8784976" cy="582534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92488"/>
                <a:gridCol w="4392488"/>
              </a:tblGrid>
              <a:tr h="108541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Ляхова </a:t>
                      </a:r>
                    </a:p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Юлия   Алексеевна</a:t>
                      </a:r>
                      <a:endParaRPr lang="ru-RU" sz="3200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Исаева </a:t>
                      </a:r>
                    </a:p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Елена</a:t>
                      </a:r>
                      <a:r>
                        <a:rPr lang="ru-RU" sz="3200" baseline="0" dirty="0" smtClean="0">
                          <a:latin typeface="Monotype Corsiva" pitchFamily="66" charset="0"/>
                        </a:rPr>
                        <a:t>  Викторовна</a:t>
                      </a:r>
                      <a:endParaRPr lang="ru-RU" sz="3200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0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Название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4221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3600" b="1" kern="1200" dirty="0" err="1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Мастерилка</a:t>
                      </a:r>
                      <a:r>
                        <a:rPr lang="ru-RU" sz="3600" b="1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Monotype Corsiva" pitchFamily="66" charset="0"/>
                        </a:rPr>
                        <a:t>«Сказочные превращения»</a:t>
                      </a:r>
                      <a:endParaRPr lang="ru-RU" sz="3200" b="1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243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детей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4000" b="1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 8</a:t>
                      </a:r>
                      <a:r>
                        <a:rPr lang="ru-RU" sz="2400" baseline="0" dirty="0" smtClean="0"/>
                        <a:t> детей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/>
                        <a:t>7 </a:t>
                      </a:r>
                      <a:r>
                        <a:rPr lang="ru-RU" sz="2400" dirty="0" smtClean="0"/>
                        <a:t>детей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011">
                <a:tc gridSpan="2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Формировать умение работать с природным материалом;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умение видеть интересный образ –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это похоже при соответствующей обработке;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мышление, воображение.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 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Р</a:t>
                      </a:r>
                    </a:p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азвитие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творческих способностей и речи детей посредством театрализованной деятельности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Home\Desktop\Фотоотчет 2017 -2018 уч.год\P111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4422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Фотоотчет 2017 -2018 уч.год\ФОТО детский сад\P1120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214422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Фото для Лены\P1130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10618"/>
            <a:ext cx="3600400" cy="258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0100" y="16033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Кружковая работа «</a:t>
            </a:r>
            <a:r>
              <a:rPr lang="ru-RU" sz="3600" b="1" dirty="0" err="1" smtClean="0">
                <a:solidFill>
                  <a:srgbClr val="7030A0"/>
                </a:solidFill>
                <a:latin typeface="Monotype Corsiva" pitchFamily="66" charset="0"/>
              </a:rPr>
              <a:t>Мастерилка</a:t>
            </a: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» «ЭКОПЛАСТИКА»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6000768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Кружковая работа «Сказочные  превращения»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7" name="Picture 3" descr="C:\Users\User\логопеды 2017-18\песок- бассейн\IMG_2668.JPG"/>
          <p:cNvPicPr>
            <a:picLocks noChangeAspect="1" noChangeArrowheads="1"/>
          </p:cNvPicPr>
          <p:nvPr/>
        </p:nvPicPr>
        <p:blipFill>
          <a:blip r:embed="rId3" cstate="print"/>
          <a:srcRect l="20337" t="3125"/>
          <a:stretch>
            <a:fillRect/>
          </a:stretch>
        </p:blipFill>
        <p:spPr bwMode="auto">
          <a:xfrm rot="5400000">
            <a:off x="222812" y="420074"/>
            <a:ext cx="3054774" cy="2786082"/>
          </a:xfrm>
          <a:prstGeom prst="rect">
            <a:avLst/>
          </a:prstGeom>
          <a:noFill/>
        </p:spPr>
      </p:pic>
      <p:pic>
        <p:nvPicPr>
          <p:cNvPr id="1028" name="Picture 4" descr="C:\Users\User\логопеды 2017-18\театр\IMG_2638.JPG"/>
          <p:cNvPicPr>
            <a:picLocks noChangeAspect="1" noChangeArrowheads="1"/>
          </p:cNvPicPr>
          <p:nvPr/>
        </p:nvPicPr>
        <p:blipFill>
          <a:blip r:embed="rId4" cstate="print"/>
          <a:srcRect l="10998" t="23633" r="9900"/>
          <a:stretch>
            <a:fillRect/>
          </a:stretch>
        </p:blipFill>
        <p:spPr bwMode="auto">
          <a:xfrm>
            <a:off x="4500562" y="3000372"/>
            <a:ext cx="4143788" cy="3000396"/>
          </a:xfrm>
          <a:prstGeom prst="rect">
            <a:avLst/>
          </a:prstGeom>
          <a:noFill/>
        </p:spPr>
      </p:pic>
      <p:pic>
        <p:nvPicPr>
          <p:cNvPr id="5" name="Picture 4" descr="E:\143___06\IMG_4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643182"/>
            <a:ext cx="2381170" cy="1785950"/>
          </a:xfrm>
          <a:prstGeom prst="rect">
            <a:avLst/>
          </a:prstGeom>
          <a:noFill/>
        </p:spPr>
      </p:pic>
      <p:pic>
        <p:nvPicPr>
          <p:cNvPr id="1029" name="Picture 5" descr="E:\143___06\IMG_4556.JPG"/>
          <p:cNvPicPr>
            <a:picLocks noChangeAspect="1" noChangeArrowheads="1"/>
          </p:cNvPicPr>
          <p:nvPr/>
        </p:nvPicPr>
        <p:blipFill>
          <a:blip r:embed="rId6" cstate="print"/>
          <a:srcRect l="5507" t="29980" r="2232"/>
          <a:stretch>
            <a:fillRect/>
          </a:stretch>
        </p:blipFill>
        <p:spPr bwMode="auto">
          <a:xfrm>
            <a:off x="4357686" y="357166"/>
            <a:ext cx="4286280" cy="2439870"/>
          </a:xfrm>
          <a:prstGeom prst="rect">
            <a:avLst/>
          </a:prstGeom>
          <a:noFill/>
        </p:spPr>
      </p:pic>
      <p:pic>
        <p:nvPicPr>
          <p:cNvPr id="1026" name="Picture 2" descr="E:\143___06\IMG_4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786190"/>
            <a:ext cx="2988542" cy="2241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42862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Консультация с практикумом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«Этика профессионального поведения в ДОУ, разработка кодекса профессиональной этики педагогов в МБДОУ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/с «Сказка»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User\логопеды 2017-18\педсовет 2\IMG_2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3822675" cy="2867122"/>
          </a:xfrm>
          <a:prstGeom prst="rect">
            <a:avLst/>
          </a:prstGeom>
          <a:noFill/>
        </p:spPr>
      </p:pic>
      <p:pic>
        <p:nvPicPr>
          <p:cNvPr id="4099" name="Picture 3" descr="C:\Users\User\логопеды 2017-18\педсовет 2\IMG_2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063" y="428604"/>
            <a:ext cx="3619525" cy="2714644"/>
          </a:xfrm>
          <a:prstGeom prst="rect">
            <a:avLst/>
          </a:prstGeom>
          <a:noFill/>
        </p:spPr>
      </p:pic>
      <p:pic>
        <p:nvPicPr>
          <p:cNvPr id="2050" name="Picture 2" descr="C:\Users\User\логопеды 2017-18\педсовет 2\IMG_2565.JPG"/>
          <p:cNvPicPr>
            <a:picLocks noChangeAspect="1" noChangeArrowheads="1"/>
          </p:cNvPicPr>
          <p:nvPr/>
        </p:nvPicPr>
        <p:blipFill>
          <a:blip r:embed="rId5" cstate="print"/>
          <a:srcRect l="13969" t="18334" r="16699" b="10335"/>
          <a:stretch>
            <a:fillRect/>
          </a:stretch>
        </p:blipFill>
        <p:spPr bwMode="auto">
          <a:xfrm>
            <a:off x="857224" y="4357694"/>
            <a:ext cx="2714644" cy="2094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http://screenheaven.com/walls/animals/butterflies-many-spring-yellow-750759-1680x1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Admin\Desktop\blue-summer-wallpapers-wawllpapers-abstract-shaotr3-aaaaaaaaq7g-npkwnlxdo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0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Личное участие педагогов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 методической работе  ДОУ</a:t>
            </a:r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468072807"/>
              </p:ext>
            </p:extLst>
          </p:nvPr>
        </p:nvGraphicFramePr>
        <p:xfrm>
          <a:off x="285720" y="1142984"/>
          <a:ext cx="857256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707</Words>
  <Application>Microsoft Office PowerPoint</Application>
  <PresentationFormat>Экран (4:3)</PresentationFormat>
  <Paragraphs>157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55</cp:revision>
  <dcterms:created xsi:type="dcterms:W3CDTF">2018-06-07T17:37:53Z</dcterms:created>
  <dcterms:modified xsi:type="dcterms:W3CDTF">2018-06-24T14:18:43Z</dcterms:modified>
</cp:coreProperties>
</file>